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C8FE4-5FED-4A30-8316-EC03C80D24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DD075-03E2-464C-ADAC-5D83228B4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345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Prevent gcse style evaluation/ opinions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84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6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3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56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22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13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1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87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5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5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B4075-08C3-4DD3-98E7-68720ECDA8DD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2E602-A5DB-4154-9F1B-12D089686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0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GB" sz="20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Useful AO2 phrases</a:t>
            </a:r>
            <a:endParaRPr sz="20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79512" y="620688"/>
            <a:ext cx="8856984" cy="6048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these sentence starts to help make your evaluation and analysis more explicit to the examiner.</a:t>
            </a:r>
            <a:endParaRPr sz="1200" b="1" dirty="0"/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 this does not account for…</a:t>
            </a:r>
            <a:endParaRPr sz="1400" dirty="0"/>
          </a:p>
          <a:p>
            <a:pPr marL="0" marR="0" lvl="0" indent="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1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theory’s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weakness becomes evident when….</a:t>
            </a:r>
            <a:endParaRPr sz="1400" dirty="0"/>
          </a:p>
          <a:p>
            <a:pPr marL="0" marR="0" lvl="0" indent="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argument in undermined by… </a:t>
            </a:r>
            <a:endParaRPr sz="1400" dirty="0"/>
          </a:p>
          <a:p>
            <a:pPr marL="0" marR="0" lvl="0" indent="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argument does not account for….</a:t>
            </a:r>
            <a:endParaRPr sz="1400" dirty="0"/>
          </a:p>
          <a:p>
            <a:pPr marL="0" marR="0" lvl="0" indent="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more persuaded by…..</a:t>
            </a:r>
            <a:endParaRPr sz="1400" dirty="0"/>
          </a:p>
          <a:p>
            <a:pPr marL="0" marR="0" lvl="0" indent="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plausible but in my opinion a stronger 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 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is…..</a:t>
            </a:r>
            <a:endParaRPr sz="1400" dirty="0"/>
          </a:p>
          <a:p>
            <a:pPr marL="0" marR="0" lvl="0" indent="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point fails to…..</a:t>
            </a:r>
            <a:endParaRPr sz="1400" dirty="0"/>
          </a:p>
          <a:p>
            <a:pPr marL="0" marR="0" lvl="0" indent="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further supported by</a:t>
            </a:r>
            <a:r>
              <a:rPr lang="en-GB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</a:t>
            </a:r>
          </a:p>
          <a:p>
            <a:pPr marL="0" indent="0"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1400" dirty="0" smtClean="0"/>
              <a:t>The </a:t>
            </a:r>
            <a:r>
              <a:rPr lang="en-GB" sz="1400" dirty="0"/>
              <a:t>evidence suggests that </a:t>
            </a:r>
            <a:r>
              <a:rPr lang="en-GB" sz="1400" dirty="0" smtClean="0"/>
              <a:t>…</a:t>
            </a:r>
          </a:p>
          <a:p>
            <a:pPr marL="0" indent="0"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1400" dirty="0" smtClean="0"/>
              <a:t>With </a:t>
            </a:r>
            <a:r>
              <a:rPr lang="en-GB" sz="1400" dirty="0"/>
              <a:t>this evidence we can argue </a:t>
            </a:r>
            <a:r>
              <a:rPr lang="en-GB" sz="1400" dirty="0" smtClean="0"/>
              <a:t>that…</a:t>
            </a:r>
          </a:p>
          <a:p>
            <a:pPr marL="0" indent="0"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1400" dirty="0" smtClean="0"/>
              <a:t>There </a:t>
            </a:r>
            <a:r>
              <a:rPr lang="en-GB" sz="1400" dirty="0"/>
              <a:t>is overwhelming evidence </a:t>
            </a:r>
            <a:r>
              <a:rPr lang="en-GB" sz="1400" dirty="0" smtClean="0"/>
              <a:t>that…</a:t>
            </a:r>
            <a:endParaRPr lang="en-GB" sz="1400" dirty="0"/>
          </a:p>
          <a:p>
            <a:pPr marL="0" indent="0"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1400" dirty="0" smtClean="0"/>
              <a:t>Upon </a:t>
            </a:r>
            <a:r>
              <a:rPr lang="en-GB" sz="1400" dirty="0"/>
              <a:t>analysis it is clear that</a:t>
            </a:r>
            <a:r>
              <a:rPr lang="en-GB" sz="1400" dirty="0" smtClean="0"/>
              <a:t>…</a:t>
            </a:r>
            <a:endParaRPr lang="en-GB" sz="1400" dirty="0"/>
          </a:p>
          <a:p>
            <a:pPr marL="0" indent="0"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lang="en-GB" sz="1200" dirty="0"/>
          </a:p>
          <a:p>
            <a:pPr marL="0" indent="0">
              <a:lnSpc>
                <a:spcPct val="9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lang="en-GB" sz="1200" dirty="0"/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1200" dirty="0"/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5976" y="1052736"/>
            <a:ext cx="4572000" cy="53526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There is overwhelming evidence that…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Upon analysis it is clear that…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The most compelling point however is that…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Upon consideration…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Irrevocably…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It is my contention that…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Alternatively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In contrast to this…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Despite these arguments being credible, others exist which suggest the contrary…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These arguments are contradicted by…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Another scholar who supports this point is…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A notable piece of evidence is…</a:t>
            </a:r>
          </a:p>
          <a:p>
            <a:pPr>
              <a:lnSpc>
                <a:spcPct val="150000"/>
              </a:lnSpc>
              <a:spcBef>
                <a:spcPts val="544"/>
              </a:spcBef>
              <a:buClr>
                <a:schemeClr val="dk1"/>
              </a:buClr>
              <a:buSzPts val="2720"/>
            </a:pPr>
            <a:r>
              <a:rPr lang="en-GB" sz="1400" dirty="0"/>
              <a:t>An example which illustrates this point is…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4026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149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Useful AO2 phrases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A02 consistent evaluation</dc:title>
  <dc:creator>build</dc:creator>
  <cp:lastModifiedBy>build</cp:lastModifiedBy>
  <cp:revision>2</cp:revision>
  <dcterms:created xsi:type="dcterms:W3CDTF">2018-03-01T13:20:01Z</dcterms:created>
  <dcterms:modified xsi:type="dcterms:W3CDTF">2018-03-25T17:34:04Z</dcterms:modified>
</cp:coreProperties>
</file>